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Thin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Comforta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RobotoMedium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edium-italic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.fntdata"/><Relationship Id="rId15" Type="http://schemas.openxmlformats.org/officeDocument/2006/relationships/slide" Target="slides/slide10.xml"/><Relationship Id="rId37" Type="http://schemas.openxmlformats.org/officeDocument/2006/relationships/font" Target="fonts/Comfortaa-regular.fntdata"/><Relationship Id="rId14" Type="http://schemas.openxmlformats.org/officeDocument/2006/relationships/slide" Target="slides/slide9.xml"/><Relationship Id="rId36" Type="http://schemas.openxmlformats.org/officeDocument/2006/relationships/font" Target="fonts/Roboto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Comforta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22cb9cfdb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22cb9cfdb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22cb9cfdb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22cb9cfdb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22cb9cfdb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22cb9cfdb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22cb9cfdb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22cb9cfdb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22cb9cfdb_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22cb9cfdb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22cb9cfdb_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22cb9cfdb_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22cb9cfdb_4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22cb9cfdb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22cb9cfdb_4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22cb9cfdb_4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22cb9cfdb_4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22cb9cfdb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22cb9cfdb_4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22cb9cfdb_4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22cb9cfdb_3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22cb9cfdb_3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22cb9cfdb_3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22cb9cfdb_3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22cb9cfdb_3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22cb9cfdb_3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22cb9cfdb_3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22cb9cfdb_3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22cb9cfd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22cb9cfd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22cb9cfdb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22cb9cfdb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22cb9cfdb_3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22cb9cfdb_3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22cb9cfdb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22cb9cfdb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 amt="67000"/>
          </a:blip>
          <a:srcRect b="0" l="0" r="0" t="20710"/>
          <a:stretch/>
        </p:blipFill>
        <p:spPr>
          <a:xfrm>
            <a:off x="2988375" y="2176100"/>
            <a:ext cx="5889900" cy="268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505050" y="259175"/>
            <a:ext cx="575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CHURN ANALYSIS</a:t>
            </a:r>
            <a:endParaRPr b="1" sz="6400">
              <a:solidFill>
                <a:srgbClr val="E0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309875" y="4704900"/>
            <a:ext cx="1754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chemeClr val="lt1"/>
                </a:solidFill>
              </a:rPr>
              <a:t>Dimpi Joshi</a:t>
            </a:r>
            <a:endParaRPr i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13" y="709400"/>
            <a:ext cx="4090475" cy="30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39225" y="39875"/>
            <a:ext cx="8718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INITIAL INSIGHTS   </a:t>
            </a:r>
            <a:endParaRPr i="1" sz="1900" u="sng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358850" y="37878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People who don’t have device protection are most likely to churn i.e. 39%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5159450" y="37878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People who don’t have tech support are more likely to churn 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i.e. 42%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094" y="655150"/>
            <a:ext cx="4282281" cy="30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239225" y="39875"/>
            <a:ext cx="8718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INITIAL INSIGHTS   </a:t>
            </a:r>
            <a:endParaRPr i="1" sz="1900" u="sng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358850" y="37878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People</a:t>
            </a: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who have </a:t>
            </a: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electronic</a:t>
            </a: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cheque payment method are more likely to churn i.e.44%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159450" y="37878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Tenure group (1-12 months) are more likely to 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churn i.e. 48%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4675"/>
            <a:ext cx="4298525" cy="31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975" y="524675"/>
            <a:ext cx="4236120" cy="31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472500" y="-23150"/>
            <a:ext cx="2199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u="sng">
                <a:latin typeface="Comfortaa"/>
                <a:ea typeface="Comfortaa"/>
                <a:cs typeface="Comfortaa"/>
                <a:sym typeface="Comfortaa"/>
              </a:rPr>
              <a:t>Findings</a:t>
            </a:r>
            <a:r>
              <a:rPr lang="en" u="sng"/>
              <a:t> </a:t>
            </a:r>
            <a:endParaRPr u="sng"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75" y="813250"/>
            <a:ext cx="4103576" cy="28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358850" y="37878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Churn is high when monthly charges are high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400" y="47049"/>
            <a:ext cx="1023600" cy="76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175" y="813250"/>
            <a:ext cx="3828191" cy="27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5159450" y="37878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 lower total charges people are more likely to churn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47049"/>
            <a:ext cx="1023600" cy="76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00" y="418500"/>
            <a:ext cx="7662600" cy="4306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0" y="0"/>
            <a:ext cx="91440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i="1" lang="en" sz="4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Bivariate</a:t>
            </a:r>
            <a:r>
              <a:rPr b="1" i="1" lang="en" sz="4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4050">
                <a:solidFill>
                  <a:schemeClr val="accent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Analysis</a:t>
            </a:r>
            <a:endParaRPr b="1" i="1" sz="4050">
              <a:solidFill>
                <a:schemeClr val="accent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i="1" sz="3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311700" y="105200"/>
            <a:ext cx="2505900" cy="607800"/>
          </a:xfrm>
          <a:prstGeom prst="rect">
            <a:avLst/>
          </a:prstGeom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25500"/>
            <a:ext cx="4260300" cy="30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412000" y="3923275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 who don’t have partners are more likely to churn, around 33%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5200"/>
            <a:ext cx="4474838" cy="331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5212600" y="3923275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Females using credit card are very high churners as compared to males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5960250" y="224800"/>
            <a:ext cx="2505900" cy="607800"/>
          </a:xfrm>
          <a:prstGeom prst="rect">
            <a:avLst/>
          </a:prstGeom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</a:t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25" y="224788"/>
            <a:ext cx="5217075" cy="42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5449200" y="16813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Electronic check mediums are highest churners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50" y="412325"/>
            <a:ext cx="5039000" cy="40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>
            <p:ph type="title"/>
          </p:nvPr>
        </p:nvSpPr>
        <p:spPr>
          <a:xfrm>
            <a:off x="5960250" y="224800"/>
            <a:ext cx="2505900" cy="607800"/>
          </a:xfrm>
          <a:prstGeom prst="rect">
            <a:avLst/>
          </a:prstGeom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</a:t>
            </a:r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5449200" y="16813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People</a:t>
            </a: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with no partner are more likely to churn i.e. 35%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-9750" y="0"/>
            <a:ext cx="9144000" cy="12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757575" y="1442475"/>
            <a:ext cx="75093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Electronic</a:t>
            </a: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check mediums are highest churners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Tenure (1 to 12 months) are more likely to churn i.e. 42%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Senior citizens are more likely to churn i.e. 42% 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Females using credit card are higher churners 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People with no partners are more likely to churn i.e. 35%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No online security, no tech support are high churners 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Higher monthly charges, lower tenure and lower total charges are linked to higher churn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Gender, Multiple line and Phone services has less to no impact on churn 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1034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Suggestions from analysis </a:t>
            </a:r>
            <a:endParaRPr u="sng"/>
          </a:p>
        </p:txBody>
      </p:sp>
      <p:grpSp>
        <p:nvGrpSpPr>
          <p:cNvPr id="226" name="Google Shape;226;p30"/>
          <p:cNvGrpSpPr/>
          <p:nvPr/>
        </p:nvGrpSpPr>
        <p:grpSpPr>
          <a:xfrm>
            <a:off x="1009129" y="2853844"/>
            <a:ext cx="7125738" cy="766022"/>
            <a:chOff x="1593000" y="2322568"/>
            <a:chExt cx="5957975" cy="643500"/>
          </a:xfrm>
        </p:grpSpPr>
        <p:sp>
          <p:nvSpPr>
            <p:cNvPr id="227" name="Google Shape;227;p3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Lorem ipsum dolor sit amet at nec at adipiscing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Proin in tellus felis volutpat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4" name="Google Shape;234;p30"/>
          <p:cNvGrpSpPr/>
          <p:nvPr/>
        </p:nvGrpSpPr>
        <p:grpSpPr>
          <a:xfrm>
            <a:off x="1009129" y="2073973"/>
            <a:ext cx="7125738" cy="766022"/>
            <a:chOff x="1593000" y="2322568"/>
            <a:chExt cx="5957975" cy="643500"/>
          </a:xfrm>
        </p:grpSpPr>
        <p:sp>
          <p:nvSpPr>
            <p:cNvPr id="235" name="Google Shape;235;p3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Lorem ipsum dolor sit amet at nec at adipiscing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Proin in tellus felis volutpat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2" name="Google Shape;242;p30"/>
          <p:cNvGrpSpPr/>
          <p:nvPr/>
        </p:nvGrpSpPr>
        <p:grpSpPr>
          <a:xfrm>
            <a:off x="1009129" y="1294091"/>
            <a:ext cx="7125738" cy="766022"/>
            <a:chOff x="1593000" y="2322568"/>
            <a:chExt cx="5957975" cy="643500"/>
          </a:xfrm>
        </p:grpSpPr>
        <p:sp>
          <p:nvSpPr>
            <p:cNvPr id="243" name="Google Shape;243;p3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Lorem ipsum dolor sit amet at nec at adipiscing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Proin in tellus felis volutpat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" name="Google Shape;250;p30"/>
          <p:cNvGrpSpPr/>
          <p:nvPr/>
        </p:nvGrpSpPr>
        <p:grpSpPr>
          <a:xfrm>
            <a:off x="1009129" y="3633127"/>
            <a:ext cx="7125738" cy="766022"/>
            <a:chOff x="1593000" y="2322568"/>
            <a:chExt cx="5957975" cy="643500"/>
          </a:xfrm>
        </p:grpSpPr>
        <p:sp>
          <p:nvSpPr>
            <p:cNvPr id="251" name="Google Shape;251;p3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Payment</a:t>
              </a: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method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Female customers should be provided some kind of incentives for switching </a:t>
              </a: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their</a:t>
              </a: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payment method from CC to Bank direct payment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8" name="Google Shape;258;p30"/>
          <p:cNvGrpSpPr/>
          <p:nvPr/>
        </p:nvGrpSpPr>
        <p:grpSpPr>
          <a:xfrm>
            <a:off x="1009129" y="2853556"/>
            <a:ext cx="7125738" cy="766022"/>
            <a:chOff x="1593000" y="2322568"/>
            <a:chExt cx="5957975" cy="643500"/>
          </a:xfrm>
        </p:grpSpPr>
        <p:sp>
          <p:nvSpPr>
            <p:cNvPr id="259" name="Google Shape;259;p3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Tenure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Company should work on providing more long term contracts with </a:t>
              </a: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attractive</a:t>
              </a: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pricing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30"/>
          <p:cNvGrpSpPr/>
          <p:nvPr/>
        </p:nvGrpSpPr>
        <p:grpSpPr>
          <a:xfrm>
            <a:off x="1009129" y="2073953"/>
            <a:ext cx="7125738" cy="766022"/>
            <a:chOff x="1593000" y="2322568"/>
            <a:chExt cx="5957975" cy="643500"/>
          </a:xfrm>
        </p:grpSpPr>
        <p:sp>
          <p:nvSpPr>
            <p:cNvPr id="267" name="Google Shape;267;p3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Device Protection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Customers should be motivated to opt for device protection services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4" name="Google Shape;274;p30"/>
          <p:cNvGrpSpPr/>
          <p:nvPr/>
        </p:nvGrpSpPr>
        <p:grpSpPr>
          <a:xfrm>
            <a:off x="1009129" y="1294390"/>
            <a:ext cx="7125738" cy="766022"/>
            <a:chOff x="1593000" y="2322568"/>
            <a:chExt cx="5957975" cy="643500"/>
          </a:xfrm>
        </p:grpSpPr>
        <p:sp>
          <p:nvSpPr>
            <p:cNvPr id="275" name="Google Shape;275;p3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Technology and interface </a:t>
              </a: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upgrade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Customers should be provided online security and cloud backup  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75" y="717700"/>
            <a:ext cx="6293576" cy="34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59200" y="436575"/>
            <a:ext cx="7317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Presentation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794250" y="1229875"/>
            <a:ext cx="7038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Understanding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value treatment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Univariate analysis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 insights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Bivariate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Suggestions from analysis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448675" y="250525"/>
            <a:ext cx="73836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50" u="sng">
                <a:solidFill>
                  <a:srgbClr val="2A3990"/>
                </a:solidFill>
                <a:highlight>
                  <a:srgbClr val="FFFFFF"/>
                </a:highlight>
              </a:rPr>
              <a:t>Business Understanding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 flipH="1">
            <a:off x="304600" y="0"/>
            <a:ext cx="1728000" cy="135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✓"/>
            </a:pPr>
            <a:r>
              <a:rPr lang="en" sz="2600">
                <a:highlight>
                  <a:srgbClr val="FFFFFF"/>
                </a:highlight>
              </a:rPr>
              <a:t>We have to use EDA to analyse the customers who are likely to churn.</a:t>
            </a:r>
            <a:endParaRPr sz="26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highlight>
                <a:srgbClr val="FFFFFF"/>
              </a:highlight>
            </a:endParaRPr>
          </a:p>
          <a:p>
            <a:pPr indent="-3937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✓"/>
            </a:pPr>
            <a:r>
              <a:rPr lang="en" sz="2600">
                <a:highlight>
                  <a:srgbClr val="FFFFFF"/>
                </a:highlight>
              </a:rPr>
              <a:t>We will perform this EDA to get insights and take necessary actions in order to retain the customers.</a:t>
            </a:r>
            <a:endParaRPr sz="26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1" name="Google Shape;101;p15"/>
          <p:cNvSpPr txBox="1"/>
          <p:nvPr/>
        </p:nvSpPr>
        <p:spPr>
          <a:xfrm>
            <a:off x="6180175" y="252525"/>
            <a:ext cx="29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50" y="1436025"/>
            <a:ext cx="4190700" cy="3143100"/>
          </a:xfrm>
          <a:prstGeom prst="homePlate">
            <a:avLst>
              <a:gd fmla="val 24658" name="adj"/>
            </a:avLst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>
            <p:ph type="title"/>
          </p:nvPr>
        </p:nvSpPr>
        <p:spPr>
          <a:xfrm>
            <a:off x="-332250" y="64450"/>
            <a:ext cx="8792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100"/>
              <a:t>Understanding </a:t>
            </a:r>
            <a:endParaRPr sz="6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100"/>
              <a:t>Data </a:t>
            </a:r>
            <a:endParaRPr sz="6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7"/>
          <p:cNvCxnSpPr>
            <a:stCxn id="113" idx="2"/>
            <a:endCxn id="114" idx="1"/>
          </p:cNvCxnSpPr>
          <p:nvPr/>
        </p:nvCxnSpPr>
        <p:spPr>
          <a:xfrm>
            <a:off x="1010350" y="2408800"/>
            <a:ext cx="845400" cy="11490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7"/>
          <p:cNvCxnSpPr>
            <a:stCxn id="113" idx="2"/>
            <a:endCxn id="116" idx="1"/>
          </p:cNvCxnSpPr>
          <p:nvPr/>
        </p:nvCxnSpPr>
        <p:spPr>
          <a:xfrm flipH="1" rot="10800000">
            <a:off x="1010350" y="1294600"/>
            <a:ext cx="845400" cy="1114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7"/>
          <p:cNvSpPr/>
          <p:nvPr/>
        </p:nvSpPr>
        <p:spPr>
          <a:xfrm rot="-5400000">
            <a:off x="-1369550" y="2044600"/>
            <a:ext cx="4031400" cy="7284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Target Variables 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2578704" y="392000"/>
            <a:ext cx="2802300" cy="6534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Churn was considered as target variable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578704" y="1519227"/>
            <a:ext cx="2802300" cy="6534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Total number of customers </a:t>
            </a:r>
            <a:r>
              <a:rPr b="1"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7043</a:t>
            </a:r>
            <a:endParaRPr b="1"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2578704" y="2645087"/>
            <a:ext cx="2802300" cy="6534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is highly imbalance with a ratio of </a:t>
            </a: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73:27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2578704" y="3772315"/>
            <a:ext cx="2802300" cy="6534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Churn ratio is</a:t>
            </a:r>
            <a:r>
              <a:rPr b="1"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27%</a:t>
            </a:r>
            <a:endParaRPr b="1"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7"/>
          <p:cNvCxnSpPr>
            <a:stCxn id="116" idx="3"/>
            <a:endCxn id="117" idx="1"/>
          </p:cNvCxnSpPr>
          <p:nvPr/>
        </p:nvCxnSpPr>
        <p:spPr>
          <a:xfrm flipH="1" rot="10800000">
            <a:off x="1838904" y="718700"/>
            <a:ext cx="739800" cy="57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7"/>
          <p:cNvCxnSpPr>
            <a:stCxn id="116" idx="3"/>
            <a:endCxn id="118" idx="1"/>
          </p:cNvCxnSpPr>
          <p:nvPr/>
        </p:nvCxnSpPr>
        <p:spPr>
          <a:xfrm>
            <a:off x="1838904" y="1294527"/>
            <a:ext cx="739800" cy="551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>
            <a:stCxn id="119" idx="1"/>
            <a:endCxn id="114" idx="3"/>
          </p:cNvCxnSpPr>
          <p:nvPr/>
        </p:nvCxnSpPr>
        <p:spPr>
          <a:xfrm flipH="1">
            <a:off x="1838904" y="2971787"/>
            <a:ext cx="739800" cy="585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17"/>
          <p:cNvCxnSpPr>
            <a:stCxn id="120" idx="1"/>
            <a:endCxn id="114" idx="3"/>
          </p:cNvCxnSpPr>
          <p:nvPr/>
        </p:nvCxnSpPr>
        <p:spPr>
          <a:xfrm rot="10800000">
            <a:off x="1838904" y="3557515"/>
            <a:ext cx="739800" cy="54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500" y="771693"/>
            <a:ext cx="3590500" cy="300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Missing value </a:t>
            </a:r>
            <a:r>
              <a:rPr lang="en">
                <a:solidFill>
                  <a:schemeClr val="lt1"/>
                </a:solidFill>
              </a:rPr>
              <a:t>treatment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850" y="1555000"/>
            <a:ext cx="6087149" cy="33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119625" y="1879963"/>
            <a:ext cx="28443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Since the % of these records compared to total dataset is very low ie 0.15%, it is safe to ignore them from further processing.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/>
        </p:nvSpPr>
        <p:spPr>
          <a:xfrm>
            <a:off x="0" y="0"/>
            <a:ext cx="91440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i="1" lang="en" sz="4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Univariate </a:t>
            </a:r>
            <a:r>
              <a:rPr b="1" i="1" lang="en" sz="4050">
                <a:solidFill>
                  <a:schemeClr val="accent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Analysis</a:t>
            </a:r>
            <a:endParaRPr b="1" i="1" sz="4050">
              <a:solidFill>
                <a:schemeClr val="accent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i="1" sz="3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50" y="529350"/>
            <a:ext cx="7197350" cy="45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13" y="624725"/>
            <a:ext cx="3854474" cy="29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239225" y="39875"/>
            <a:ext cx="8718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INITIAL INSIGHTS   </a:t>
            </a:r>
            <a:endParaRPr i="1" sz="1900" u="sng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358850" y="37878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Senior citizens are most likely to churn i.e. around 42%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325" y="781525"/>
            <a:ext cx="4053675" cy="27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5007050" y="37878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People without partners are more likely to churn i.e. 33%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25" y="721650"/>
            <a:ext cx="4074049" cy="2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239225" y="39875"/>
            <a:ext cx="8718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INITIAL INSIGHTS   </a:t>
            </a:r>
            <a:endParaRPr i="1" sz="1900" u="sng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358850" y="37878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People</a:t>
            </a: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who have fibre optic are most likely to churn i.e. 42%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050" y="613350"/>
            <a:ext cx="4074049" cy="29533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5083250" y="3787850"/>
            <a:ext cx="3694800" cy="8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People without online security are most likely to churn i.e. 42%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